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6" r:id="rId11"/>
    <p:sldId id="264" r:id="rId12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58817" y="908716"/>
            <a:ext cx="9701441" cy="287245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002060"/>
                </a:solidFill>
              </a:rPr>
              <a:t>NORMAS ESPECÍFICAS PARA EL DEPORTE ESCOLAR 2020-2021</a:t>
            </a:r>
            <a:endParaRPr lang="es-ES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51494" y="4120556"/>
            <a:ext cx="3967091" cy="2286158"/>
          </a:xfrm>
          <a:solidFill>
            <a:schemeClr val="accent1"/>
          </a:solidFill>
        </p:spPr>
        <p:txBody>
          <a:bodyPr>
            <a:normAutofit/>
          </a:bodyPr>
          <a:lstStyle/>
          <a:p>
            <a:endParaRPr lang="es-ES" sz="2400" dirty="0" smtClean="0">
              <a:solidFill>
                <a:srgbClr val="002060"/>
              </a:solidFill>
            </a:endParaRPr>
          </a:p>
          <a:p>
            <a:endParaRPr lang="es-ES" dirty="0" smtClean="0">
              <a:solidFill>
                <a:srgbClr val="00206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9743" y="4120556"/>
            <a:ext cx="3818841" cy="2250350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8799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9223" y="4801773"/>
            <a:ext cx="9875520" cy="1356360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rgbClr val="0070C0"/>
                </a:solidFill>
              </a:rPr>
              <a:t>Muchas gracias por la colaboración</a:t>
            </a:r>
            <a:endParaRPr lang="es-ES" dirty="0">
              <a:solidFill>
                <a:srgbClr val="0070C0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2741439" y="1325880"/>
            <a:ext cx="6318155" cy="3105443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pPr marL="274320" lvl="1" indent="0" algn="ctr">
              <a:buNone/>
            </a:pPr>
            <a:r>
              <a:rPr lang="es-ES" sz="2600" b="1" dirty="0" smtClean="0">
                <a:solidFill>
                  <a:srgbClr val="FF0000"/>
                </a:solidFill>
              </a:rPr>
              <a:t>RECORDEMOS</a:t>
            </a:r>
          </a:p>
          <a:p>
            <a:pPr marL="274320" lvl="1" indent="0" algn="ctr">
              <a:buNone/>
            </a:pPr>
            <a:endParaRPr lang="es-ES" b="1" dirty="0" smtClean="0">
              <a:solidFill>
                <a:srgbClr val="FF0000"/>
              </a:solidFill>
            </a:endParaRPr>
          </a:p>
          <a:p>
            <a:pPr marL="274320" lvl="1" indent="0" algn="ctr">
              <a:lnSpc>
                <a:spcPct val="150000"/>
              </a:lnSpc>
              <a:buNone/>
            </a:pPr>
            <a:r>
              <a:rPr lang="es-ES" sz="2600" b="1" dirty="0" smtClean="0">
                <a:solidFill>
                  <a:srgbClr val="0070C0"/>
                </a:solidFill>
              </a:rPr>
              <a:t>INICIAR CON ENTRENAMIENTOS Y COMPETICIONES SIN CONTACTO FÍSICO, RESPETANDO LA DISTANCIA INTERPERSONAL </a:t>
            </a:r>
            <a:endParaRPr lang="es-ES" sz="2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731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1453" y="1716891"/>
            <a:ext cx="9875520" cy="1482364"/>
          </a:xfrm>
        </p:spPr>
        <p:txBody>
          <a:bodyPr>
            <a:normAutofit/>
          </a:bodyPr>
          <a:lstStyle/>
          <a:p>
            <a:pPr algn="ctr"/>
            <a:r>
              <a:rPr lang="es-ES" sz="4000" b="1" dirty="0" smtClean="0">
                <a:solidFill>
                  <a:srgbClr val="002060"/>
                </a:solidFill>
              </a:rPr>
              <a:t>NORMAS ESPECÍFICAS PARA EL </a:t>
            </a:r>
            <a:r>
              <a:rPr lang="es-ES" sz="4000" b="1" dirty="0">
                <a:solidFill>
                  <a:srgbClr val="002060"/>
                </a:solidFill>
              </a:rPr>
              <a:t>DEPORTE ESCOLAR 2020-2021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12971" y="1988338"/>
            <a:ext cx="9872871" cy="5128456"/>
          </a:xfrm>
        </p:spPr>
        <p:txBody>
          <a:bodyPr/>
          <a:lstStyle/>
          <a:p>
            <a:pPr marL="0" indent="0" algn="ctr">
              <a:buNone/>
            </a:pPr>
            <a:endParaRPr lang="es-ES" sz="2400" dirty="0" smtClean="0"/>
          </a:p>
          <a:p>
            <a:pPr marL="0" indent="0" algn="ctr">
              <a:buNone/>
            </a:pPr>
            <a:endParaRPr lang="es-ES" sz="2400" dirty="0" smtClean="0"/>
          </a:p>
          <a:p>
            <a:pPr marL="0" indent="0" algn="ctr">
              <a:buNone/>
            </a:pPr>
            <a:endParaRPr lang="es-ES" sz="2400" dirty="0" smtClean="0"/>
          </a:p>
          <a:p>
            <a:pPr marL="0" indent="0" algn="ctr">
              <a:buNone/>
            </a:pPr>
            <a:r>
              <a:rPr lang="es-ES" sz="2000" b="1" dirty="0" smtClean="0">
                <a:solidFill>
                  <a:srgbClr val="002060"/>
                </a:solidFill>
              </a:rPr>
              <a:t>Dirección </a:t>
            </a:r>
            <a:r>
              <a:rPr lang="es-ES" sz="2000" b="1" dirty="0">
                <a:solidFill>
                  <a:srgbClr val="002060"/>
                </a:solidFill>
              </a:rPr>
              <a:t>General de Deportes</a:t>
            </a:r>
          </a:p>
          <a:p>
            <a:pPr marL="0" indent="0" algn="ctr">
              <a:buNone/>
            </a:pPr>
            <a:r>
              <a:rPr lang="es-ES" sz="2000" b="1" dirty="0">
                <a:solidFill>
                  <a:srgbClr val="002060"/>
                </a:solidFill>
              </a:rPr>
              <a:t>Contacto: deportes@</a:t>
            </a:r>
            <a:r>
              <a:rPr lang="es-ES" sz="1800" b="1" dirty="0">
                <a:solidFill>
                  <a:srgbClr val="002060"/>
                </a:solidFill>
              </a:rPr>
              <a:t>jcyl.es </a:t>
            </a:r>
            <a:endParaRPr lang="es-ES" sz="2000" b="1" dirty="0">
              <a:solidFill>
                <a:srgbClr val="002060"/>
              </a:solidFill>
            </a:endParaRPr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413" y="4731318"/>
            <a:ext cx="2577988" cy="159118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963" y="464916"/>
            <a:ext cx="1059229" cy="966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840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546801"/>
            <a:ext cx="9875520" cy="1356360"/>
          </a:xfrm>
        </p:spPr>
        <p:txBody>
          <a:bodyPr/>
          <a:lstStyle/>
          <a:p>
            <a:r>
              <a:rPr lang="es-ES" dirty="0" smtClean="0"/>
              <a:t>LÍMITES TEMPORALES Y ACTIVIDADES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1417" y="1836389"/>
            <a:ext cx="10217103" cy="4462548"/>
          </a:xfrm>
        </p:spPr>
        <p:txBody>
          <a:bodyPr>
            <a:noAutofit/>
          </a:bodyPr>
          <a:lstStyle/>
          <a:p>
            <a:r>
              <a:rPr lang="es-ES" sz="2400" dirty="0">
                <a:solidFill>
                  <a:srgbClr val="0070C0"/>
                </a:solidFill>
              </a:rPr>
              <a:t>F</a:t>
            </a:r>
            <a:r>
              <a:rPr lang="es-ES" sz="2400" dirty="0" smtClean="0">
                <a:solidFill>
                  <a:srgbClr val="0070C0"/>
                </a:solidFill>
              </a:rPr>
              <a:t>echas de inicio de las actividades:</a:t>
            </a:r>
          </a:p>
          <a:p>
            <a:pPr marL="731520" lvl="1" indent="-457200">
              <a:buAutoNum type="arabicPeriod"/>
            </a:pPr>
            <a:endParaRPr lang="es-ES" sz="2400" dirty="0" smtClean="0"/>
          </a:p>
          <a:p>
            <a:pPr marL="731520" lvl="1" indent="-457200">
              <a:buAutoNum type="arabicPeriod"/>
            </a:pPr>
            <a:endParaRPr lang="es-ES" sz="2400" dirty="0" smtClean="0"/>
          </a:p>
          <a:p>
            <a:pPr marL="274320" lvl="1" indent="0">
              <a:buNone/>
            </a:pPr>
            <a:r>
              <a:rPr lang="es-ES" sz="2200" b="1" dirty="0" smtClean="0">
                <a:solidFill>
                  <a:srgbClr val="0070C0"/>
                </a:solidFill>
              </a:rPr>
              <a:t>1. Juegos escolares (JJEE)</a:t>
            </a:r>
          </a:p>
          <a:p>
            <a:pPr marL="274320" lvl="1" indent="0">
              <a:buNone/>
            </a:pPr>
            <a:r>
              <a:rPr lang="es-ES" sz="2200" b="1" dirty="0">
                <a:solidFill>
                  <a:srgbClr val="0070C0"/>
                </a:solidFill>
              </a:rPr>
              <a:t> </a:t>
            </a:r>
            <a:r>
              <a:rPr lang="es-ES" sz="2200" b="1" dirty="0" smtClean="0">
                <a:solidFill>
                  <a:srgbClr val="0070C0"/>
                </a:solidFill>
              </a:rPr>
              <a:t>     </a:t>
            </a:r>
            <a:r>
              <a:rPr lang="es-ES" sz="2200" dirty="0" smtClean="0">
                <a:solidFill>
                  <a:srgbClr val="0070C0"/>
                </a:solidFill>
              </a:rPr>
              <a:t>(Entidades </a:t>
            </a:r>
            <a:r>
              <a:rPr lang="es-ES" sz="2200" dirty="0">
                <a:solidFill>
                  <a:srgbClr val="0070C0"/>
                </a:solidFill>
              </a:rPr>
              <a:t>L</a:t>
            </a:r>
            <a:r>
              <a:rPr lang="es-ES" sz="2200" dirty="0" smtClean="0">
                <a:solidFill>
                  <a:srgbClr val="0070C0"/>
                </a:solidFill>
              </a:rPr>
              <a:t>ocales)</a:t>
            </a:r>
          </a:p>
          <a:p>
            <a:pPr marL="274320" lvl="1" indent="0">
              <a:buNone/>
            </a:pPr>
            <a:r>
              <a:rPr lang="es-ES" sz="2200" dirty="0" smtClean="0">
                <a:solidFill>
                  <a:srgbClr val="0070C0"/>
                </a:solidFill>
              </a:rPr>
              <a:t>       Enero a junio (o fin) de 2021.  </a:t>
            </a:r>
          </a:p>
          <a:p>
            <a:pPr marL="274320" lvl="1" indent="0">
              <a:buNone/>
            </a:pPr>
            <a:endParaRPr lang="es-ES" sz="2200" dirty="0" smtClean="0"/>
          </a:p>
          <a:p>
            <a:pPr marL="274320" lvl="1" indent="0">
              <a:buNone/>
            </a:pPr>
            <a:endParaRPr lang="es-ES" sz="2200" dirty="0" smtClean="0"/>
          </a:p>
          <a:p>
            <a:pPr marL="274320" lvl="1" indent="0">
              <a:buNone/>
            </a:pPr>
            <a:endParaRPr lang="es-ES" sz="2200" dirty="0" smtClean="0"/>
          </a:p>
          <a:p>
            <a:pPr marL="274320" lvl="1" indent="0">
              <a:buNone/>
            </a:pPr>
            <a:r>
              <a:rPr lang="es-ES" sz="2200" b="1" dirty="0" smtClean="0">
                <a:solidFill>
                  <a:srgbClr val="0070C0"/>
                </a:solidFill>
              </a:rPr>
              <a:t>2. Campeonatos Autonómicos de </a:t>
            </a:r>
            <a:r>
              <a:rPr lang="es-ES" sz="2200" b="1" dirty="0">
                <a:solidFill>
                  <a:srgbClr val="0070C0"/>
                </a:solidFill>
              </a:rPr>
              <a:t>E</a:t>
            </a:r>
            <a:r>
              <a:rPr lang="es-ES" sz="2200" b="1" dirty="0" smtClean="0">
                <a:solidFill>
                  <a:srgbClr val="0070C0"/>
                </a:solidFill>
              </a:rPr>
              <a:t>dad</a:t>
            </a:r>
            <a:r>
              <a:rPr lang="es-ES" sz="2200" dirty="0" smtClean="0">
                <a:solidFill>
                  <a:srgbClr val="0070C0"/>
                </a:solidFill>
              </a:rPr>
              <a:t> </a:t>
            </a:r>
            <a:r>
              <a:rPr lang="es-ES" sz="2200" b="1" dirty="0" smtClean="0">
                <a:solidFill>
                  <a:srgbClr val="0070C0"/>
                </a:solidFill>
              </a:rPr>
              <a:t>(CAE)</a:t>
            </a:r>
          </a:p>
          <a:p>
            <a:pPr marL="274320" lvl="1" indent="0">
              <a:buNone/>
            </a:pPr>
            <a:r>
              <a:rPr lang="es-ES" sz="2200" dirty="0">
                <a:solidFill>
                  <a:srgbClr val="0070C0"/>
                </a:solidFill>
              </a:rPr>
              <a:t> </a:t>
            </a:r>
            <a:r>
              <a:rPr lang="es-ES" sz="2200" dirty="0" smtClean="0">
                <a:solidFill>
                  <a:srgbClr val="0070C0"/>
                </a:solidFill>
              </a:rPr>
              <a:t>   (</a:t>
            </a:r>
            <a:r>
              <a:rPr lang="es-ES" sz="2200" dirty="0">
                <a:solidFill>
                  <a:srgbClr val="0070C0"/>
                </a:solidFill>
              </a:rPr>
              <a:t>F</a:t>
            </a:r>
            <a:r>
              <a:rPr lang="es-ES" sz="2200" dirty="0" smtClean="0">
                <a:solidFill>
                  <a:srgbClr val="0070C0"/>
                </a:solidFill>
              </a:rPr>
              <a:t>ed. deportivas)</a:t>
            </a:r>
          </a:p>
          <a:p>
            <a:pPr marL="274320" lvl="1" indent="0">
              <a:buNone/>
            </a:pPr>
            <a:r>
              <a:rPr lang="es-ES" sz="2200" dirty="0" smtClean="0">
                <a:solidFill>
                  <a:srgbClr val="0070C0"/>
                </a:solidFill>
              </a:rPr>
              <a:t>    Noviembre de 2020 – junio (o fin) de 2021.  </a:t>
            </a:r>
            <a:endParaRPr lang="es-ES" sz="2200" dirty="0">
              <a:solidFill>
                <a:srgbClr val="0070C0"/>
              </a:solidFill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6080760" y="2302471"/>
            <a:ext cx="5378462" cy="196737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rgbClr val="0070C0"/>
                </a:solidFill>
              </a:rPr>
              <a:t>Actividades físico deportivas individualizadas </a:t>
            </a:r>
          </a:p>
          <a:p>
            <a:pPr algn="ctr"/>
            <a:r>
              <a:rPr lang="es-ES" sz="2000" dirty="0" smtClean="0">
                <a:solidFill>
                  <a:srgbClr val="0070C0"/>
                </a:solidFill>
              </a:rPr>
              <a:t>Entrenamientos y competiciones de modalidades deportivas individuales y de deportes con espacios diferenciados </a:t>
            </a:r>
          </a:p>
          <a:p>
            <a:pPr algn="ctr"/>
            <a:r>
              <a:rPr lang="es-ES" sz="2000" dirty="0" smtClean="0">
                <a:solidFill>
                  <a:srgbClr val="0070C0"/>
                </a:solidFill>
              </a:rPr>
              <a:t>(a fecha de hoy)</a:t>
            </a:r>
            <a:endParaRPr lang="es-ES" sz="2000" dirty="0">
              <a:solidFill>
                <a:srgbClr val="0070C0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6903209" y="4669154"/>
            <a:ext cx="3986784" cy="1687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rgbClr val="0070C0"/>
                </a:solidFill>
              </a:rPr>
              <a:t>Actividades físico deportivas individualizadas (por ahora) y posibilidad colectivas y de combate, si la situación normativa lo permite</a:t>
            </a:r>
            <a:endParaRPr lang="es-E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079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5218" y="489527"/>
            <a:ext cx="10372436" cy="1356360"/>
          </a:xfrm>
        </p:spPr>
        <p:txBody>
          <a:bodyPr/>
          <a:lstStyle/>
          <a:p>
            <a:pPr algn="ctr"/>
            <a:r>
              <a:rPr lang="es-ES" dirty="0" smtClean="0"/>
              <a:t>NORMAS DE ORGANIZACIÓN Y PARTICIPACIÓN EN LOS JJEE y CAE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75146" y="2242981"/>
            <a:ext cx="10392508" cy="4432140"/>
          </a:xfrm>
        </p:spPr>
        <p:txBody>
          <a:bodyPr>
            <a:noAutofit/>
          </a:bodyPr>
          <a:lstStyle/>
          <a:p>
            <a:pPr algn="just"/>
            <a:r>
              <a:rPr lang="es-ES" b="1" dirty="0" smtClean="0">
                <a:solidFill>
                  <a:srgbClr val="0070C0"/>
                </a:solidFill>
              </a:rPr>
              <a:t>Entrenamientos </a:t>
            </a:r>
            <a:r>
              <a:rPr lang="es-ES" dirty="0" smtClean="0">
                <a:solidFill>
                  <a:srgbClr val="0070C0"/>
                </a:solidFill>
              </a:rPr>
              <a:t>en grupos estables y reducidos, y preferiblemente del mismo grupo de convivencia (aula) y reducidos de hasta 30</a:t>
            </a:r>
            <a:r>
              <a:rPr lang="es-ES" dirty="0" smtClean="0">
                <a:solidFill>
                  <a:srgbClr val="FF0000"/>
                </a:solidFill>
              </a:rPr>
              <a:t> </a:t>
            </a:r>
            <a:r>
              <a:rPr lang="es-ES" dirty="0" smtClean="0">
                <a:solidFill>
                  <a:srgbClr val="0070C0"/>
                </a:solidFill>
              </a:rPr>
              <a:t>personas, siendo recomendable organizarse en subgrupos más pequeños.</a:t>
            </a:r>
          </a:p>
          <a:p>
            <a:pPr algn="just"/>
            <a:r>
              <a:rPr lang="es-ES" dirty="0" smtClean="0">
                <a:solidFill>
                  <a:srgbClr val="0070C0"/>
                </a:solidFill>
              </a:rPr>
              <a:t>Antes del inicio de la actividad, presentar declaración responsable de no padecer síntomas, ni haber tenido contacto estrecho con sospechosos o positivos por </a:t>
            </a:r>
            <a:r>
              <a:rPr lang="es-ES" dirty="0">
                <a:solidFill>
                  <a:srgbClr val="0070C0"/>
                </a:solidFill>
              </a:rPr>
              <a:t>C</a:t>
            </a:r>
            <a:r>
              <a:rPr lang="es-ES" dirty="0" smtClean="0">
                <a:solidFill>
                  <a:srgbClr val="0070C0"/>
                </a:solidFill>
              </a:rPr>
              <a:t>ovid19. </a:t>
            </a:r>
          </a:p>
          <a:p>
            <a:pPr algn="just"/>
            <a:r>
              <a:rPr lang="es-ES" dirty="0" smtClean="0">
                <a:solidFill>
                  <a:srgbClr val="0070C0"/>
                </a:solidFill>
              </a:rPr>
              <a:t>No acudir a la actividad si presenta síntomas compatibles de Covid19, o si se ha estado en contacto estrecho con positivos (14 días o confirmación de no contagio).</a:t>
            </a:r>
          </a:p>
          <a:p>
            <a:pPr algn="just"/>
            <a:r>
              <a:rPr lang="es-ES" dirty="0" smtClean="0">
                <a:solidFill>
                  <a:srgbClr val="0070C0"/>
                </a:solidFill>
              </a:rPr>
              <a:t>Realizar las actividades preferiblemente en espacios abiertos o al aire libre, o bien en espacios cerrados con posibilidad de ventilación y adecuada higiene y desinfección.</a:t>
            </a:r>
          </a:p>
          <a:p>
            <a:pPr algn="just"/>
            <a:endParaRPr lang="es-ES" sz="18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73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5218" y="489527"/>
            <a:ext cx="10372436" cy="1356360"/>
          </a:xfrm>
        </p:spPr>
        <p:txBody>
          <a:bodyPr/>
          <a:lstStyle/>
          <a:p>
            <a:pPr algn="ctr"/>
            <a:r>
              <a:rPr lang="es-ES" dirty="0" smtClean="0"/>
              <a:t>NORMAS DE ORGANIZACIÓN Y PARTICIPACIÓN EN LOS JJEE y CAE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15189" y="1964541"/>
            <a:ext cx="10392508" cy="4432140"/>
          </a:xfrm>
        </p:spPr>
        <p:txBody>
          <a:bodyPr>
            <a:noAutofit/>
          </a:bodyPr>
          <a:lstStyle/>
          <a:p>
            <a:pPr algn="just"/>
            <a:r>
              <a:rPr lang="es-ES" dirty="0">
                <a:solidFill>
                  <a:srgbClr val="0070C0"/>
                </a:solidFill>
              </a:rPr>
              <a:t>Respetar las limitaciones de distancia interpersonal y contacto físico que rijan en cada </a:t>
            </a:r>
            <a:r>
              <a:rPr lang="es-ES" dirty="0" smtClean="0">
                <a:solidFill>
                  <a:srgbClr val="0070C0"/>
                </a:solidFill>
              </a:rPr>
              <a:t>momento.</a:t>
            </a:r>
            <a:r>
              <a:rPr lang="es-ES" dirty="0" smtClean="0">
                <a:solidFill>
                  <a:srgbClr val="FF0000"/>
                </a:solidFill>
              </a:rPr>
              <a:t> </a:t>
            </a:r>
            <a:r>
              <a:rPr lang="es-ES" dirty="0">
                <a:solidFill>
                  <a:srgbClr val="FF0000"/>
                </a:solidFill>
              </a:rPr>
              <a:t>(*) </a:t>
            </a:r>
          </a:p>
          <a:p>
            <a:pPr algn="just"/>
            <a:r>
              <a:rPr lang="es-ES" dirty="0">
                <a:solidFill>
                  <a:srgbClr val="0070C0"/>
                </a:solidFill>
              </a:rPr>
              <a:t>Cada entidad local organizará los grupos de entrenamiento (o competición en su caso) por sectores, dividiendo el municipio/provincia en distintas partes para evitar grandes desplazamientos.</a:t>
            </a:r>
          </a:p>
          <a:p>
            <a:pPr algn="just"/>
            <a:r>
              <a:rPr lang="es-ES" dirty="0">
                <a:solidFill>
                  <a:srgbClr val="0070C0"/>
                </a:solidFill>
              </a:rPr>
              <a:t>En los JJEE siempre priman los fines de actividad física y salud, promoción de valores, y no solamente los competitivos. Posibles actividades recreativas, formativas…</a:t>
            </a:r>
          </a:p>
          <a:p>
            <a:pPr algn="just"/>
            <a:r>
              <a:rPr lang="es-ES" b="1" dirty="0" smtClean="0">
                <a:solidFill>
                  <a:srgbClr val="0070C0"/>
                </a:solidFill>
              </a:rPr>
              <a:t>En las competiciones</a:t>
            </a:r>
            <a:r>
              <a:rPr lang="es-ES" dirty="0" smtClean="0">
                <a:solidFill>
                  <a:srgbClr val="0070C0"/>
                </a:solidFill>
              </a:rPr>
              <a:t>, reducir al mínimo el personal necesario para su organización, así como evitar la presencia de acompañantes.</a:t>
            </a:r>
          </a:p>
          <a:p>
            <a:pPr algn="just"/>
            <a:r>
              <a:rPr lang="es-ES" dirty="0" smtClean="0">
                <a:solidFill>
                  <a:srgbClr val="0070C0"/>
                </a:solidFill>
              </a:rPr>
              <a:t>Evitar desplazamientos en la medida de lo posible al organizar las competiciones uy fomentar el uso de transporte individual, siempre que sea posible.</a:t>
            </a:r>
          </a:p>
          <a:p>
            <a:pPr algn="just"/>
            <a:r>
              <a:rPr lang="es-ES" dirty="0" smtClean="0">
                <a:solidFill>
                  <a:srgbClr val="0070C0"/>
                </a:solidFill>
              </a:rPr>
              <a:t> Informar convenientemente a todos los participantes de las normas a seguir.</a:t>
            </a:r>
          </a:p>
        </p:txBody>
      </p:sp>
    </p:spTree>
    <p:extLst>
      <p:ext uri="{BB962C8B-B14F-4D97-AF65-F5344CB8AC3E}">
        <p14:creationId xmlns:p14="http://schemas.microsoft.com/office/powerpoint/2010/main" val="469639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34209" y="480291"/>
            <a:ext cx="9875520" cy="1356360"/>
          </a:xfrm>
        </p:spPr>
        <p:txBody>
          <a:bodyPr/>
          <a:lstStyle/>
          <a:p>
            <a:pPr algn="ctr"/>
            <a:r>
              <a:rPr lang="es-ES" dirty="0" smtClean="0"/>
              <a:t>USO DE INSTALACIONES Y MATERIALES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3000" y="1675690"/>
            <a:ext cx="10057938" cy="463448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sz="2400" dirty="0" smtClean="0">
                <a:solidFill>
                  <a:srgbClr val="0070C0"/>
                </a:solidFill>
              </a:rPr>
              <a:t>Priorizar exteriores o espacios convenientemente ventilados (10 min. cada hora).</a:t>
            </a:r>
          </a:p>
          <a:p>
            <a:pPr algn="just"/>
            <a:r>
              <a:rPr lang="es-ES" sz="2400" dirty="0" smtClean="0">
                <a:solidFill>
                  <a:srgbClr val="0070C0"/>
                </a:solidFill>
              </a:rPr>
              <a:t>Uso de mascarilla obligatorio, excepto si dificulta la realización de la propia actividad físico deportiva (ir al servicio, tiempos de espera, circulaciones…).</a:t>
            </a:r>
          </a:p>
          <a:p>
            <a:pPr algn="just"/>
            <a:r>
              <a:rPr lang="es-ES" sz="2400" dirty="0" smtClean="0">
                <a:solidFill>
                  <a:srgbClr val="0070C0"/>
                </a:solidFill>
              </a:rPr>
              <a:t>Evitar compartir materiales, preferiblemente disponer de materiales personales o de uso individual. </a:t>
            </a:r>
          </a:p>
          <a:p>
            <a:pPr algn="just"/>
            <a:r>
              <a:rPr lang="es-ES" sz="2400" dirty="0" smtClean="0">
                <a:solidFill>
                  <a:srgbClr val="0070C0"/>
                </a:solidFill>
              </a:rPr>
              <a:t>Desinfección del material compartido antes y después de su uso (disponer de suficiente pulverizador desinfectante y papel).</a:t>
            </a:r>
          </a:p>
          <a:p>
            <a:pPr algn="just"/>
            <a:r>
              <a:rPr lang="es-ES" sz="2400" dirty="0" smtClean="0">
                <a:solidFill>
                  <a:srgbClr val="0070C0"/>
                </a:solidFill>
              </a:rPr>
              <a:t>Limpieza y desinfección de la instalación tras cada turno (especial atención a los elementos y superficies de contacto habitual) y del material. </a:t>
            </a:r>
          </a:p>
          <a:p>
            <a:pPr algn="just"/>
            <a:r>
              <a:rPr lang="es-ES" sz="2400" dirty="0" smtClean="0">
                <a:solidFill>
                  <a:srgbClr val="0070C0"/>
                </a:solidFill>
              </a:rPr>
              <a:t>Evitar utilizar vestuarios (de hacerlo, una persona por cada 4m.</a:t>
            </a:r>
            <a:r>
              <a:rPr lang="es-ES" sz="2400" baseline="30000" dirty="0" smtClean="0">
                <a:solidFill>
                  <a:srgbClr val="0070C0"/>
                </a:solidFill>
              </a:rPr>
              <a:t>2</a:t>
            </a:r>
            <a:r>
              <a:rPr lang="es-ES" sz="2400" dirty="0" smtClean="0">
                <a:solidFill>
                  <a:srgbClr val="0070C0"/>
                </a:solidFill>
              </a:rPr>
              <a:t>, con mascarilla). Y no utilizar duchas.</a:t>
            </a:r>
          </a:p>
          <a:p>
            <a:pPr algn="just"/>
            <a:r>
              <a:rPr lang="es-ES" sz="2400" dirty="0" smtClean="0">
                <a:solidFill>
                  <a:srgbClr val="0070C0"/>
                </a:solidFill>
              </a:rPr>
              <a:t>Llevar un calzado específico para realizar la actividad, distinto al de calle.</a:t>
            </a:r>
          </a:p>
          <a:p>
            <a:pPr algn="just"/>
            <a:r>
              <a:rPr lang="es-ES" sz="2400" dirty="0" smtClean="0">
                <a:solidFill>
                  <a:srgbClr val="0070C0"/>
                </a:solidFill>
              </a:rPr>
              <a:t>Guardar la ropa utilizada en una bolsa, y lavarla a 40-60º centígrados tras el entrenamiento.</a:t>
            </a:r>
          </a:p>
          <a:p>
            <a:endParaRPr lang="es-ES" sz="2400" dirty="0" smtClean="0"/>
          </a:p>
          <a:p>
            <a:endParaRPr lang="es-ES" dirty="0" smtClean="0"/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323043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30976" y="591128"/>
            <a:ext cx="9875520" cy="1209963"/>
          </a:xfrm>
        </p:spPr>
        <p:txBody>
          <a:bodyPr/>
          <a:lstStyle/>
          <a:p>
            <a:pPr algn="ctr"/>
            <a:r>
              <a:rPr lang="es-ES" dirty="0" smtClean="0"/>
              <a:t>MONITORES/AS  Y ENTRENADORES/AS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1492" y="1801091"/>
            <a:ext cx="10232662" cy="4571574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 smtClean="0">
                <a:solidFill>
                  <a:srgbClr val="0070C0"/>
                </a:solidFill>
              </a:rPr>
              <a:t>Los participantes llevarán mascarilla en todo momento .</a:t>
            </a:r>
          </a:p>
          <a:p>
            <a:pPr algn="just"/>
            <a:r>
              <a:rPr lang="es-ES" dirty="0" smtClean="0">
                <a:solidFill>
                  <a:srgbClr val="0070C0"/>
                </a:solidFill>
              </a:rPr>
              <a:t>Respetarán las distancias y se encargarán de que todos los participantes se laven / desinfecten las manos antes, durante y después de la práctica,  de que respeten las distancia interpersonal y sigan las normas con respecto del uso de material e instalaciones.</a:t>
            </a:r>
          </a:p>
          <a:p>
            <a:pPr algn="just"/>
            <a:r>
              <a:rPr lang="es-ES" dirty="0" smtClean="0">
                <a:solidFill>
                  <a:srgbClr val="0070C0"/>
                </a:solidFill>
              </a:rPr>
              <a:t>Se evitará utilizar material compartido, si no es posible, asegurar su desinfección tras cada práctica.</a:t>
            </a:r>
          </a:p>
          <a:p>
            <a:pPr algn="just"/>
            <a:r>
              <a:rPr lang="es-ES" dirty="0" smtClean="0">
                <a:solidFill>
                  <a:srgbClr val="0070C0"/>
                </a:solidFill>
              </a:rPr>
              <a:t>Recomendamos realizar actividades individualizadas de condición física y trabajo de técnica, fundamentalmente (4 m.</a:t>
            </a:r>
            <a:r>
              <a:rPr lang="es-ES" baseline="30000" dirty="0" smtClean="0">
                <a:solidFill>
                  <a:srgbClr val="0070C0"/>
                </a:solidFill>
              </a:rPr>
              <a:t>2</a:t>
            </a:r>
            <a:r>
              <a:rPr lang="es-ES" dirty="0" smtClean="0">
                <a:solidFill>
                  <a:srgbClr val="0070C0"/>
                </a:solidFill>
              </a:rPr>
              <a:t> por persona)</a:t>
            </a:r>
          </a:p>
          <a:p>
            <a:pPr algn="just"/>
            <a:r>
              <a:rPr lang="es-ES" dirty="0" smtClean="0">
                <a:solidFill>
                  <a:srgbClr val="0070C0"/>
                </a:solidFill>
              </a:rPr>
              <a:t>En caso de hacer varios subgrupos dentro del grupo, si es posible, mantener separación suficiente entre ellos (4 m. </a:t>
            </a:r>
            <a:r>
              <a:rPr lang="es-ES" dirty="0">
                <a:solidFill>
                  <a:srgbClr val="0070C0"/>
                </a:solidFill>
              </a:rPr>
              <a:t>l</a:t>
            </a:r>
            <a:r>
              <a:rPr lang="es-ES" dirty="0" smtClean="0">
                <a:solidFill>
                  <a:srgbClr val="0070C0"/>
                </a:solidFill>
              </a:rPr>
              <a:t>ineales).</a:t>
            </a:r>
          </a:p>
          <a:p>
            <a:pPr algn="just"/>
            <a:r>
              <a:rPr lang="es-ES" dirty="0" smtClean="0">
                <a:solidFill>
                  <a:srgbClr val="0070C0"/>
                </a:solidFill>
              </a:rPr>
              <a:t>Llevar un registro de los asistentes cada día y de posibles incidencias, que se comunicarán al responsable de la entidad organizadora.</a:t>
            </a:r>
          </a:p>
          <a:p>
            <a:pPr marL="45720" indent="0">
              <a:buNone/>
            </a:pP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42749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72309" y="517236"/>
            <a:ext cx="9875520" cy="1356360"/>
          </a:xfrm>
        </p:spPr>
        <p:txBody>
          <a:bodyPr/>
          <a:lstStyle/>
          <a:p>
            <a:pPr algn="ctr"/>
            <a:r>
              <a:rPr lang="es-ES" dirty="0" smtClean="0"/>
              <a:t>INFORMES DE TRAZABILIDAD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>
                <a:solidFill>
                  <a:srgbClr val="0070C0"/>
                </a:solidFill>
              </a:rPr>
              <a:t>Exigir una declaración responsable y datos de contacto, actualizados, que enviará el club participante a la entidad organizadora (incluyendo monitor/a - entrenador/a).</a:t>
            </a:r>
          </a:p>
          <a:p>
            <a:pPr algn="just"/>
            <a:r>
              <a:rPr lang="es-ES" dirty="0" smtClean="0">
                <a:solidFill>
                  <a:srgbClr val="0070C0"/>
                </a:solidFill>
              </a:rPr>
              <a:t>Es obligatorio llevar un registro diario de asistencia y participación, de la composición de los subgrupos (en caso de hacerlos) y de las posibles incidencias (coordinador del club o centro).</a:t>
            </a:r>
          </a:p>
          <a:p>
            <a:pPr algn="just"/>
            <a:r>
              <a:rPr lang="es-ES" dirty="0" smtClean="0">
                <a:solidFill>
                  <a:srgbClr val="0070C0"/>
                </a:solidFill>
              </a:rPr>
              <a:t>Enviar el registro vía correo electrónico cada 15 días, al responsable de la entidad organizadora.</a:t>
            </a:r>
          </a:p>
          <a:p>
            <a:pPr algn="just"/>
            <a:r>
              <a:rPr lang="es-ES" dirty="0" smtClean="0">
                <a:solidFill>
                  <a:srgbClr val="0070C0"/>
                </a:solidFill>
              </a:rPr>
              <a:t>La entidad organizadora nombrará responsable que revisará estos registros y velará por el adecuado funcionamiento de la actividad, dando cuenta a la Dirección General de </a:t>
            </a:r>
            <a:r>
              <a:rPr lang="es-ES" dirty="0">
                <a:solidFill>
                  <a:srgbClr val="0070C0"/>
                </a:solidFill>
              </a:rPr>
              <a:t>D</a:t>
            </a:r>
            <a:r>
              <a:rPr lang="es-ES" dirty="0" smtClean="0">
                <a:solidFill>
                  <a:srgbClr val="0070C0"/>
                </a:solidFill>
              </a:rPr>
              <a:t>eportes mensualmente.</a:t>
            </a:r>
          </a:p>
        </p:txBody>
      </p:sp>
    </p:spTree>
    <p:extLst>
      <p:ext uri="{BB962C8B-B14F-4D97-AF65-F5344CB8AC3E}">
        <p14:creationId xmlns:p14="http://schemas.microsoft.com/office/powerpoint/2010/main" val="2644299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656208"/>
            <a:ext cx="9875520" cy="1265382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>QUÉ HACER EN CASO DE POSITIVO (O SOSPECHA) POR COVID19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3000" y="2322555"/>
            <a:ext cx="9872871" cy="4038600"/>
          </a:xfrm>
        </p:spPr>
        <p:txBody>
          <a:bodyPr/>
          <a:lstStyle/>
          <a:p>
            <a:pPr algn="just"/>
            <a:r>
              <a:rPr lang="es-ES" dirty="0" smtClean="0">
                <a:solidFill>
                  <a:srgbClr val="0070C0"/>
                </a:solidFill>
              </a:rPr>
              <a:t>Aislar a la persona en un espacio con mascarilla higiénica, contactar con familiares o tutores legales.</a:t>
            </a:r>
          </a:p>
          <a:p>
            <a:pPr algn="just"/>
            <a:r>
              <a:rPr lang="es-ES" dirty="0" smtClean="0">
                <a:solidFill>
                  <a:srgbClr val="0070C0"/>
                </a:solidFill>
              </a:rPr>
              <a:t>Ponerlo en conocimiento del centro de salud correspondiente.</a:t>
            </a:r>
          </a:p>
          <a:p>
            <a:pPr algn="just"/>
            <a:r>
              <a:rPr lang="es-ES" dirty="0" smtClean="0">
                <a:solidFill>
                  <a:srgbClr val="0070C0"/>
                </a:solidFill>
              </a:rPr>
              <a:t> Seguir las indicaciones de las autoridades sanitarias.</a:t>
            </a:r>
          </a:p>
          <a:p>
            <a:pPr algn="just"/>
            <a:r>
              <a:rPr lang="es-ES" dirty="0" smtClean="0">
                <a:solidFill>
                  <a:srgbClr val="0070C0"/>
                </a:solidFill>
              </a:rPr>
              <a:t>Informar al responsable de la entidad organizadora y/o de la instalación.</a:t>
            </a:r>
          </a:p>
          <a:p>
            <a:pPr algn="just"/>
            <a:r>
              <a:rPr lang="es-ES" dirty="0" smtClean="0">
                <a:solidFill>
                  <a:srgbClr val="0070C0"/>
                </a:solidFill>
              </a:rPr>
              <a:t>Estos deberán informar a la DG de Deportes cualquier incidencia de este tipo en un plazo no superior a 3 días naturales. </a:t>
            </a:r>
          </a:p>
        </p:txBody>
      </p:sp>
    </p:spTree>
    <p:extLst>
      <p:ext uri="{BB962C8B-B14F-4D97-AF65-F5344CB8AC3E}">
        <p14:creationId xmlns:p14="http://schemas.microsoft.com/office/powerpoint/2010/main" val="3329604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5649" y="482991"/>
            <a:ext cx="9875520" cy="1356360"/>
          </a:xfrm>
        </p:spPr>
        <p:txBody>
          <a:bodyPr/>
          <a:lstStyle/>
          <a:p>
            <a:pPr algn="ctr"/>
            <a:r>
              <a:rPr lang="es-ES" dirty="0" smtClean="0"/>
              <a:t>ANEXO 1. ACTIVIDADES PERMITIDAS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5649" y="2008163"/>
            <a:ext cx="10010031" cy="4407243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es-ES" i="1" dirty="0" smtClean="0">
                <a:solidFill>
                  <a:srgbClr val="FF0000"/>
                </a:solidFill>
              </a:rPr>
              <a:t>(*) </a:t>
            </a:r>
            <a:r>
              <a:rPr lang="es-ES" b="1" i="1" dirty="0" smtClean="0">
                <a:solidFill>
                  <a:srgbClr val="0070C0"/>
                </a:solidFill>
              </a:rPr>
              <a:t>Modalidades deportivas a realizar en el momento actual (basadas en al normativa vigente: Acuerdo 46/2020</a:t>
            </a:r>
            <a:r>
              <a:rPr lang="es-ES" i="1" dirty="0" smtClean="0">
                <a:solidFill>
                  <a:srgbClr val="0070C0"/>
                </a:solidFill>
              </a:rPr>
              <a:t>):</a:t>
            </a:r>
          </a:p>
          <a:p>
            <a:pPr marL="45720" indent="0" algn="ctr">
              <a:buNone/>
            </a:pPr>
            <a:endParaRPr lang="es-ES" b="1" dirty="0" smtClean="0">
              <a:solidFill>
                <a:srgbClr val="0070C0"/>
              </a:solidFill>
            </a:endParaRPr>
          </a:p>
          <a:p>
            <a:pPr lvl="1" algn="just">
              <a:buFontTx/>
              <a:buChar char="-"/>
            </a:pPr>
            <a:r>
              <a:rPr lang="es-ES" sz="2400" i="1" dirty="0" smtClean="0">
                <a:solidFill>
                  <a:srgbClr val="0070C0"/>
                </a:solidFill>
              </a:rPr>
              <a:t>INDIVIDUALES</a:t>
            </a:r>
            <a:r>
              <a:rPr lang="es-ES" sz="2400" dirty="0" smtClean="0">
                <a:solidFill>
                  <a:srgbClr val="0070C0"/>
                </a:solidFill>
              </a:rPr>
              <a:t>: atletismo, ciclismo, golf, piragüismo, ajedrez, gimnasia, karate (sin contacto), motociclismo, triatlón, salvamento y socorrismo, orientación, deportes autóctonos, petanca.</a:t>
            </a:r>
          </a:p>
          <a:p>
            <a:pPr lvl="1">
              <a:buFontTx/>
              <a:buChar char="-"/>
            </a:pPr>
            <a:endParaRPr lang="es-ES" sz="2400" i="1" dirty="0" smtClean="0">
              <a:solidFill>
                <a:srgbClr val="0070C0"/>
              </a:solidFill>
            </a:endParaRPr>
          </a:p>
          <a:p>
            <a:pPr lvl="1" algn="just">
              <a:buFontTx/>
              <a:buChar char="-"/>
            </a:pPr>
            <a:r>
              <a:rPr lang="es-ES" sz="2400" i="1" dirty="0" smtClean="0">
                <a:solidFill>
                  <a:srgbClr val="0070C0"/>
                </a:solidFill>
              </a:rPr>
              <a:t>CON ESPACIOS DIFERENCIADOS PARA CADA EQUIPO O DEPORTISTA: </a:t>
            </a:r>
            <a:r>
              <a:rPr lang="es-ES" sz="2400" dirty="0" smtClean="0">
                <a:solidFill>
                  <a:srgbClr val="0070C0"/>
                </a:solidFill>
              </a:rPr>
              <a:t>tenis de mesa, tenis, pádel, pelota, esgrima, voleibol, bádminton.</a:t>
            </a:r>
            <a:endParaRPr lang="es-E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501884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292</TotalTime>
  <Words>989</Words>
  <Application>Microsoft Office PowerPoint</Application>
  <PresentationFormat>Panorámica</PresentationFormat>
  <Paragraphs>74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3" baseType="lpstr">
      <vt:lpstr>Corbel</vt:lpstr>
      <vt:lpstr>Base</vt:lpstr>
      <vt:lpstr>NORMAS ESPECÍFICAS PARA EL DEPORTE ESCOLAR 2020-2021</vt:lpstr>
      <vt:lpstr>LÍMITES TEMPORALES Y ACTIVIDADES </vt:lpstr>
      <vt:lpstr>NORMAS DE ORGANIZACIÓN Y PARTICIPACIÓN EN LOS JJEE y CAE</vt:lpstr>
      <vt:lpstr>NORMAS DE ORGANIZACIÓN Y PARTICIPACIÓN EN LOS JJEE y CAE</vt:lpstr>
      <vt:lpstr>USO DE INSTALACIONES Y MATERIALES</vt:lpstr>
      <vt:lpstr>MONITORES/AS  Y ENTRENADORES/AS</vt:lpstr>
      <vt:lpstr>INFORMES DE TRAZABILIDAD</vt:lpstr>
      <vt:lpstr>QUÉ HACER EN CASO DE POSITIVO (O SOSPECHA) POR COVID19</vt:lpstr>
      <vt:lpstr>ANEXO 1. ACTIVIDADES PERMITIDAS</vt:lpstr>
      <vt:lpstr>Muchas gracias por la colaboración</vt:lpstr>
      <vt:lpstr>NORMAS ESPECÍFICAS PARA EL DEPORTE ESCOLAR 2020-2021</vt:lpstr>
    </vt:vector>
  </TitlesOfParts>
  <Company>Junta de Castilla y León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GUÍA PARA EL DEPORTE ESCOLAR 2020-2021</dc:title>
  <dc:creator>Directora General de Deportes</dc:creator>
  <cp:lastModifiedBy>Directora General de Deportes</cp:lastModifiedBy>
  <cp:revision>47</cp:revision>
  <cp:lastPrinted>2020-09-21T10:32:28Z</cp:lastPrinted>
  <dcterms:created xsi:type="dcterms:W3CDTF">2020-09-09T07:09:13Z</dcterms:created>
  <dcterms:modified xsi:type="dcterms:W3CDTF">2020-09-21T13:10:05Z</dcterms:modified>
</cp:coreProperties>
</file>